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4" r:id="rId2"/>
    <p:sldId id="272" r:id="rId3"/>
    <p:sldId id="257" r:id="rId4"/>
    <p:sldId id="265" r:id="rId5"/>
    <p:sldId id="259" r:id="rId6"/>
    <p:sldId id="262" r:id="rId7"/>
    <p:sldId id="261" r:id="rId8"/>
    <p:sldId id="270" r:id="rId9"/>
    <p:sldId id="271" r:id="rId10"/>
    <p:sldId id="263" r:id="rId11"/>
    <p:sldId id="266" r:id="rId12"/>
    <p:sldId id="267" r:id="rId13"/>
    <p:sldId id="268" r:id="rId14"/>
    <p:sldId id="273" r:id="rId15"/>
    <p:sldId id="274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399B1B-3955-4FB0-A736-FCAC8AC00B39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DF1A1E-B835-4F4D-BA56-6868CB7D2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221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A95D3-E0C4-7E51-C63C-515313873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CA7982-E611-E438-C3DD-B2557BC8CE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3C710-17CB-5DBE-DF53-51F006DC7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B74F-15FE-49DA-ACAF-4CD5931CF468}" type="datetime1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7F810-4D6F-E241-ADAB-4665F75B5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00215-BEB0-337F-F0CA-04D820DF1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12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738B9-A00C-52F0-AE85-16EBEB914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46286D-C1D7-8542-C3A1-132C1495D7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6A6AE-7026-FEF3-5FF4-D17FCBB03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0DD79-51A4-43AE-B948-6D9C9DE8F36F}" type="datetime1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3C1FA-E81E-4014-7A4A-024A85979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D6A92-DE87-8EB8-41FE-A6A0F1020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889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E06E47-E929-8412-CFB5-0D0F9BEF31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654E9-3C9E-65AC-F28B-CA10F9C1D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78536-4663-9063-E640-8BC081050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33A2F-DEDF-41D9-B228-17D41441F76C}" type="datetime1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75944-1F41-DFD1-1F83-63B3983A3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B52C-2DB0-8D58-CFD7-B987F1767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768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9C274-AECF-A253-2134-684C761D0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04B05-503D-4540-C734-74C2F0C1A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F6496-FCE3-C0B1-A944-A995E0CB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59355-F4C2-4A37-AF92-E8E1C53828FC}" type="datetime1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0D61B-000E-1DBC-F288-965B4F3F1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82E12-DDC7-CDB1-04CA-EF05747C3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56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069F-12F3-8D56-88DF-08676D01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65E98-3742-0BAB-B11A-727134D4D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138AB-6D83-BE25-79FA-47BCD340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CB86A-704B-424F-A318-A13C791073D2}" type="datetime1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A8C04A-036F-4010-03C3-3A3EE768A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92955-7D45-C0E9-B1D8-DF0D433CF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143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05D02-6FDB-AC7D-0876-86BE8E938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2F7A8-397B-2E75-7E6B-EFADE48D46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6EAEB-63C6-82E2-6CAA-4A2FE7291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28FA7-EA9F-D9D6-2081-55E076BAC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F5BF0-2F00-4A09-9457-38955D0F8A27}" type="datetime1">
              <a:rPr lang="en-US" smtClean="0"/>
              <a:t>12/16/2023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A4B74-93AE-80D0-37D8-F29B62252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AEC405-9B7C-729C-9539-05585CBC0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254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4366-8FA4-DD19-2E51-E5264460D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52A6E-E79F-0170-AC90-A1B850DB6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FE08CF-78BE-BE26-B6E2-1E242BA117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3A957F-AEE3-89FA-10B4-2FA1364040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572524-8657-3BA3-0CBB-5C984A0656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5368F2-82ED-7C2F-506B-DFB0CDED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EE468-7A15-48CF-BDFB-A9B2AB5DC714}" type="datetime1">
              <a:rPr lang="en-US" smtClean="0"/>
              <a:t>12/16/2023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DFEDCA-1BB1-BFFE-9687-C9A9BD32E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CF6527-64E0-B2B3-C149-BA9BB3697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35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9C226-D5CE-B1D4-B613-E5A0F9A7E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750390-2839-93CA-169A-9C2F86761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031F3-DE51-4358-8AB2-E14E34D83AC1}" type="datetime1">
              <a:rPr lang="en-US" smtClean="0"/>
              <a:t>12/16/2023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5A9CD0-8205-CAE1-EB29-1088D2CAD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C34AB7-DF91-0F68-19AD-44F7365CD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13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0F02F1-600E-EC9D-FD4F-AF0926BCF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D4B25-D681-4934-BC4D-59568B975389}" type="datetime1">
              <a:rPr lang="en-US" smtClean="0"/>
              <a:t>12/16/2023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A9E43E-41BB-36EF-E015-BD88779A6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602B1-C53A-2845-860D-7C368BBA6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25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01799-8992-BC02-324E-97A55D8AF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FAA6D-49AA-FE34-F2C2-A48D3A86A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4E0284-4310-EC17-C370-147562890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E667B-13ED-7F97-AE29-4C0850676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9F1D-FAAA-45B5-97CB-572E87D39501}" type="datetime1">
              <a:rPr lang="en-US" smtClean="0"/>
              <a:t>12/16/2023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287EA5-948D-EF89-BF27-33809448F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BC455-BB58-EA20-0A3A-81E154055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1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0A111-BA88-4967-A083-D920F35BE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6A054B-38E2-2A7F-B4C0-15C5228674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B009AE-1DCB-8E60-F26E-668C16ECC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160AF8-E6C2-1CAF-4525-FF3EAB835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9DA45-80E8-43EB-8F9F-FECBB6999041}" type="datetime1">
              <a:rPr lang="en-US" smtClean="0"/>
              <a:t>12/16/2023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A13543-76DE-6BF6-1A30-F20FC41A9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A4CE3B-A890-C43C-4435-71939044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47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B88961-C967-2E35-095C-9E84FDC44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A8BF8-361F-7D65-E945-2BE92BC84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1CF16-9AD4-C459-6F99-2F6ED984FB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9F7A9-4C3D-4440-AF36-64B0D517FF7C}" type="datetime1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92F61-5C35-36C6-364D-6BE7695E79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6E90F-3F74-C839-7CB1-DFB8EB45B9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45A14-984F-42AC-8003-2F005294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774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9A8C64A-3055-657F-A2EF-7AA90718F49D}"/>
              </a:ext>
            </a:extLst>
          </p:cNvPr>
          <p:cNvSpPr txBox="1"/>
          <p:nvPr/>
        </p:nvSpPr>
        <p:spPr>
          <a:xfrm>
            <a:off x="1793422" y="908189"/>
            <a:ext cx="860515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Gasless On-Chain Password Manager with Recovery Mechanism: A Comparative Analysis Across EVM-Based Platforms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F45C3-748A-A9D8-6EF1-9E869DADD01D}"/>
              </a:ext>
            </a:extLst>
          </p:cNvPr>
          <p:cNvSpPr txBox="1"/>
          <p:nvPr/>
        </p:nvSpPr>
        <p:spPr>
          <a:xfrm>
            <a:off x="3418114" y="1931436"/>
            <a:ext cx="53557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Team: 16</a:t>
            </a:r>
            <a:br>
              <a:rPr lang="en-US" dirty="0"/>
            </a:br>
            <a:r>
              <a:rPr lang="en-US" dirty="0"/>
              <a:t>Members: Sania </a:t>
            </a:r>
            <a:r>
              <a:rPr lang="en-US" dirty="0" err="1"/>
              <a:t>Azhmee</a:t>
            </a:r>
            <a:r>
              <a:rPr lang="en-US" dirty="0"/>
              <a:t> Bhuiyan (23266033)</a:t>
            </a:r>
          </a:p>
          <a:p>
            <a:pPr algn="ctr"/>
            <a:r>
              <a:rPr lang="en-US" sz="1800" i="0" dirty="0" err="1">
                <a:effectLst/>
              </a:rPr>
              <a:t>Syead</a:t>
            </a:r>
            <a:r>
              <a:rPr lang="en-US" sz="1800" i="0" dirty="0">
                <a:effectLst/>
              </a:rPr>
              <a:t> Tanvir Islam </a:t>
            </a:r>
            <a:r>
              <a:rPr lang="en-US" sz="1800" i="0" dirty="0" err="1">
                <a:effectLst/>
              </a:rPr>
              <a:t>Movin</a:t>
            </a:r>
            <a:r>
              <a:rPr lang="en-US" sz="1800" i="0" dirty="0">
                <a:effectLst/>
              </a:rPr>
              <a:t> (23266009)</a:t>
            </a:r>
            <a:br>
              <a:rPr lang="en-US" sz="1800" i="0" dirty="0">
                <a:effectLst/>
              </a:rPr>
            </a:br>
            <a:endParaRPr lang="en-US" sz="1800" i="0" dirty="0">
              <a:effectLst/>
            </a:endParaRPr>
          </a:p>
          <a:p>
            <a:pPr algn="ctr"/>
            <a:r>
              <a:rPr lang="en-US" sz="1800" i="0" dirty="0">
                <a:effectLst/>
              </a:rPr>
              <a:t>CSE 707: Parallel and Distributed Systems</a:t>
            </a:r>
            <a:br>
              <a:rPr lang="en-US" sz="1800" i="0" dirty="0">
                <a:effectLst/>
              </a:rPr>
            </a:br>
            <a:br>
              <a:rPr lang="en-US" sz="1800" i="0" dirty="0">
                <a:effectLst/>
              </a:rPr>
            </a:br>
            <a:r>
              <a:rPr lang="en-US" sz="1800" i="0" dirty="0">
                <a:effectLst/>
              </a:rPr>
              <a:t>Instructor: Annajiat Alim Rasel</a:t>
            </a:r>
            <a:br>
              <a:rPr lang="en-US" sz="1800" i="0" dirty="0">
                <a:effectLst/>
              </a:rPr>
            </a:br>
            <a:r>
              <a:rPr lang="en-US" sz="1800" i="0" dirty="0">
                <a:effectLst/>
              </a:rPr>
              <a:t>RA: Md </a:t>
            </a:r>
            <a:r>
              <a:rPr lang="en-US" sz="1800" i="0" dirty="0" err="1">
                <a:effectLst/>
              </a:rPr>
              <a:t>Humaion</a:t>
            </a:r>
            <a:r>
              <a:rPr lang="en-US" sz="1800" i="0" dirty="0">
                <a:effectLst/>
              </a:rPr>
              <a:t> Kabir Mehedi</a:t>
            </a:r>
            <a:endParaRPr lang="en-US" dirty="0"/>
          </a:p>
          <a:p>
            <a:pPr algn="ctr"/>
            <a:r>
              <a:rPr lang="en-US" dirty="0"/>
              <a:t>	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492E7D-E4F3-57FD-739C-28EBB6230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1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E41625F-888A-134E-F8A9-D819BA5182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982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58"/>
    </mc:Choice>
    <mc:Fallback>
      <p:transition spd="slow" advTm="24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6EC52B-D0B1-63BD-D26D-528ADD3EB68A}"/>
              </a:ext>
            </a:extLst>
          </p:cNvPr>
          <p:cNvSpPr txBox="1"/>
          <p:nvPr/>
        </p:nvSpPr>
        <p:spPr>
          <a:xfrm>
            <a:off x="1352939" y="1121392"/>
            <a:ext cx="8033657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Gasless Password Management (EIP 712)</a:t>
            </a:r>
          </a:p>
          <a:p>
            <a:pPr algn="l">
              <a:buFont typeface="+mj-lt"/>
              <a:buAutoNum type="arabicPeriod"/>
            </a:pPr>
            <a:endParaRPr lang="en-US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Quantum Resistance Cryptography</a:t>
            </a:r>
          </a:p>
          <a:p>
            <a:pPr algn="l">
              <a:buFont typeface="+mj-lt"/>
              <a:buAutoNum type="arabicPeriod"/>
            </a:pPr>
            <a:endParaRPr lang="en-US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Managing Keys on User's Device</a:t>
            </a:r>
          </a:p>
          <a:p>
            <a:pPr algn="l">
              <a:buFont typeface="+mj-lt"/>
              <a:buAutoNum type="arabicPeriod"/>
            </a:pPr>
            <a:endParaRPr lang="en-US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Web3 and Web2 Component Setup:</a:t>
            </a:r>
          </a:p>
          <a:p>
            <a:pPr algn="l">
              <a:buFont typeface="+mj-lt"/>
              <a:buAutoNum type="arabicPeriod"/>
            </a:pPr>
            <a:endParaRPr lang="en-US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Recovery Mechanism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Implements a secondary account on a backup device for account freezing.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Explores the use of biometric IDs for recovery.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Comparison on Different EVM Platforms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Platforms include Ethereum, Polygon, </a:t>
            </a:r>
            <a:r>
              <a:rPr lang="en-US" i="0" dirty="0" err="1">
                <a:solidFill>
                  <a:srgbClr val="374151"/>
                </a:solidFill>
                <a:effectLst/>
                <a:latin typeface="Söhne"/>
              </a:rPr>
              <a:t>Celo</a:t>
            </a: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, Avalanche, Hedera </a:t>
            </a:r>
            <a:r>
              <a:rPr lang="en-US" i="0" dirty="0" err="1">
                <a:solidFill>
                  <a:srgbClr val="374151"/>
                </a:solidFill>
                <a:effectLst/>
                <a:latin typeface="Söhne"/>
              </a:rPr>
              <a:t>Hashgraph</a:t>
            </a: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  <a:r>
              <a:rPr lang="en-US" i="0" dirty="0" err="1">
                <a:solidFill>
                  <a:srgbClr val="374151"/>
                </a:solidFill>
                <a:effectLst/>
                <a:latin typeface="Söhne"/>
              </a:rPr>
              <a:t>Binance</a:t>
            </a: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 Smart Chain, </a:t>
            </a:r>
            <a:r>
              <a:rPr lang="en-US" i="0" dirty="0" err="1">
                <a:solidFill>
                  <a:srgbClr val="374151"/>
                </a:solidFill>
                <a:effectLst/>
                <a:latin typeface="Söhne"/>
              </a:rPr>
              <a:t>Arbitrum</a:t>
            </a: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, Optimism, Fantom, Cronos, Tron, and Conflux.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7B9826-45CD-7A57-1B8D-189A6EA39B89}"/>
              </a:ext>
            </a:extLst>
          </p:cNvPr>
          <p:cNvSpPr txBox="1"/>
          <p:nvPr/>
        </p:nvSpPr>
        <p:spPr>
          <a:xfrm>
            <a:off x="1352939" y="494523"/>
            <a:ext cx="5505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INNOVATION/NOVELTY OF THE WORK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C0937E-271B-D527-FF04-5812B8B61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10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0CC283E-B2D5-10F3-F293-D7890F1758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068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06"/>
    </mc:Choice>
    <mc:Fallback>
      <p:transition spd="slow" advTm="34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F38BC6-9F71-63E9-64FE-31986263D3D8}"/>
              </a:ext>
            </a:extLst>
          </p:cNvPr>
          <p:cNvSpPr txBox="1"/>
          <p:nvPr/>
        </p:nvSpPr>
        <p:spPr>
          <a:xfrm>
            <a:off x="1129004" y="363894"/>
            <a:ext cx="4348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RESULTS and ANALYSIS</a:t>
            </a:r>
            <a:endParaRPr lang="en-US" b="1" u="sng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D695B47-507B-9EB2-A1EC-50D7A02B79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929325"/>
              </p:ext>
            </p:extLst>
          </p:nvPr>
        </p:nvGraphicFramePr>
        <p:xfrm>
          <a:off x="216568" y="1000600"/>
          <a:ext cx="11758864" cy="549350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414853">
                  <a:extLst>
                    <a:ext uri="{9D8B030D-6E8A-4147-A177-3AD203B41FA5}">
                      <a16:colId xmlns:a16="http://schemas.microsoft.com/office/drawing/2014/main" val="3167514772"/>
                    </a:ext>
                  </a:extLst>
                </a:gridCol>
                <a:gridCol w="3498411">
                  <a:extLst>
                    <a:ext uri="{9D8B030D-6E8A-4147-A177-3AD203B41FA5}">
                      <a16:colId xmlns:a16="http://schemas.microsoft.com/office/drawing/2014/main" val="192376777"/>
                    </a:ext>
                  </a:extLst>
                </a:gridCol>
                <a:gridCol w="4845600">
                  <a:extLst>
                    <a:ext uri="{9D8B030D-6E8A-4147-A177-3AD203B41FA5}">
                      <a16:colId xmlns:a16="http://schemas.microsoft.com/office/drawing/2014/main" val="222998561"/>
                    </a:ext>
                  </a:extLst>
                </a:gridCol>
              </a:tblGrid>
              <a:tr h="65415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AES 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FALCON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739841"/>
                  </a:ext>
                </a:extLst>
              </a:tr>
              <a:tr h="654158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Key Length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Uses a 256-bit key, offering high security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Key size varies by security level; 512 bits for NIST level 1 and 1024 bits for level 5.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73543"/>
                  </a:ext>
                </a:extLst>
              </a:tr>
              <a:tr h="654158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Resistance to Known Attacks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Extensively analyzed; no known practical attacks.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Secure against known attacks; designed as a post-quantum cryptography (PQC) algorithm to resist quantum computer attacks.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9925171"/>
                  </a:ext>
                </a:extLst>
              </a:tr>
              <a:tr h="654158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Performance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Efficient and suitable for various applications.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Slower than AES 256 but efficient for high-security needs like digital signatures.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885969"/>
                  </a:ext>
                </a:extLst>
              </a:tr>
              <a:tr h="654158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Quantum Resistance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Quantum-resistant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Quantum-resistant, based on lattice-based cryptography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7175632"/>
                  </a:ext>
                </a:extLst>
              </a:tr>
              <a:tr h="654158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Overall Security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Very secure but not quantum-resistant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Secure and quantum-resistant, ideal for future-proof digital signatures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5498894"/>
                  </a:ext>
                </a:extLst>
              </a:tr>
              <a:tr h="654158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Encryption Time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AES-256 is slightly slower (mean: 59.697ms) than FALCON (mean: 50.994ms)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946367"/>
                  </a:ext>
                </a:extLst>
              </a:tr>
              <a:tr h="654158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Decryption Time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AES-256 is faster (mean: 0.0535ms) compared to FALCON (mean: 0.228ms).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518626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D37453-5427-A429-5F84-71CABD48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11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DA1AAAC-11C3-3EBD-6C93-867C5E6F78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475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713"/>
    </mc:Choice>
    <mc:Fallback>
      <p:transition spd="slow" advTm="83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8EDBBFD0-5F02-4BD2-4E84-88D18E32A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906" y="168693"/>
            <a:ext cx="4283891" cy="3260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AD22BF05-E314-9A8F-A3C8-72A20088B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142" y="168694"/>
            <a:ext cx="4813782" cy="351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B752B2FD-1245-06CE-9ECE-67FE48FAB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077" y="3429000"/>
            <a:ext cx="4283892" cy="313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5A7A786E-1998-D8FA-B8D3-9E3C8568B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6964" y="3681454"/>
            <a:ext cx="4277142" cy="313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87E772-CE9B-EB66-287F-006928958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12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CF6D76C-5CCE-485F-E67E-4624594A08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448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90"/>
    </mc:Choice>
    <mc:Fallback>
      <p:transition spd="slow" advTm="32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DF89A3B-AD5B-76B8-4A3F-DDB85C4EA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316" y="662490"/>
            <a:ext cx="3856131" cy="2930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EBFB0A41-A651-78BF-9FEC-B0198C3A9F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814691"/>
            <a:ext cx="3576476" cy="2614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C2ABFE-3A85-8BC4-0251-480A3726F14A}"/>
              </a:ext>
            </a:extLst>
          </p:cNvPr>
          <p:cNvSpPr txBox="1"/>
          <p:nvPr/>
        </p:nvSpPr>
        <p:spPr>
          <a:xfrm>
            <a:off x="1406590" y="3849307"/>
            <a:ext cx="9594201" cy="243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Overall Security (conclusion)</a:t>
            </a:r>
            <a:endParaRPr lang="en-US" b="1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b="0" dirty="0">
                <a:effectLst/>
              </a:rPr>
            </a:b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AES 256: AES 256 is a very secure algorithm that is well-suited for a variety of applications.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FALCON: FALCON is a secure algorithm that is well-suited for applications that require digital signatures. FALCON is also quantum-resistant, but little bit slower than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 AES 256, it is more useful in cases where security is more concern.</a:t>
            </a:r>
            <a:endParaRPr lang="en-US" sz="1600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47350C-BCFD-12DC-0B6D-8D8810BE9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13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29C3B3F-96D4-58EB-3936-82042661A6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264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04"/>
    </mc:Choice>
    <mc:Fallback>
      <p:transition spd="slow" advTm="28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4C685-7B3E-8140-BB38-9217D6BDB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2BC7EF-6A0A-426C-7EFA-1F33BA507713}"/>
              </a:ext>
            </a:extLst>
          </p:cNvPr>
          <p:cNvSpPr txBox="1"/>
          <p:nvPr/>
        </p:nvSpPr>
        <p:spPr>
          <a:xfrm>
            <a:off x="3228392" y="1444899"/>
            <a:ext cx="4805265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0" u="sng" dirty="0">
                <a:effectLst/>
                <a:latin typeface="Söhne"/>
              </a:rPr>
              <a:t>Limitation</a:t>
            </a:r>
          </a:p>
          <a:p>
            <a:endParaRPr lang="en-US" sz="2800" b="1" i="0" u="sng" dirty="0"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i="0" dirty="0">
                <a:effectLst/>
                <a:latin typeface="Söhne"/>
              </a:rPr>
              <a:t>Scalability and Performance Issues</a:t>
            </a:r>
          </a:p>
          <a:p>
            <a:pPr algn="l">
              <a:buFont typeface="+mj-lt"/>
              <a:buAutoNum type="arabicPeriod"/>
            </a:pPr>
            <a:endParaRPr lang="en-US" i="0" dirty="0"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i="0" dirty="0">
                <a:effectLst/>
                <a:latin typeface="Söhne"/>
              </a:rPr>
              <a:t>Dependence on Blockchain Reliability</a:t>
            </a:r>
          </a:p>
          <a:p>
            <a:pPr algn="l">
              <a:buFont typeface="+mj-lt"/>
              <a:buAutoNum type="arabicPeriod"/>
            </a:pPr>
            <a:endParaRPr lang="en-US" i="0" dirty="0"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i="0" dirty="0">
                <a:effectLst/>
                <a:latin typeface="Söhne"/>
              </a:rPr>
              <a:t>Complexity of Implementation</a:t>
            </a:r>
          </a:p>
          <a:p>
            <a:pPr algn="l">
              <a:buFont typeface="+mj-lt"/>
              <a:buAutoNum type="arabicPeriod"/>
            </a:pPr>
            <a:endParaRPr lang="en-US" i="0" dirty="0"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i="0" dirty="0">
                <a:effectLst/>
                <a:latin typeface="Söhne"/>
              </a:rPr>
              <a:t>Quantum Computing Threats</a:t>
            </a:r>
          </a:p>
          <a:p>
            <a:pPr algn="l">
              <a:buFont typeface="+mj-lt"/>
              <a:buAutoNum type="arabicPeriod"/>
            </a:pPr>
            <a:endParaRPr lang="en-US" i="0" dirty="0"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i="0" dirty="0">
                <a:effectLst/>
                <a:latin typeface="Söhne"/>
              </a:rPr>
              <a:t>User Adoption and Trust Issues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2719C3E-DB3B-D9A2-EFD1-CA75FC18FE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852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82"/>
    </mc:Choice>
    <mc:Fallback>
      <p:transition spd="slow" advTm="31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4C685-7B3E-8140-BB38-9217D6BDB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15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2BC7EF-6A0A-426C-7EFA-1F33BA507713}"/>
              </a:ext>
            </a:extLst>
          </p:cNvPr>
          <p:cNvSpPr txBox="1"/>
          <p:nvPr/>
        </p:nvSpPr>
        <p:spPr>
          <a:xfrm>
            <a:off x="970382" y="1258287"/>
            <a:ext cx="10487609" cy="4200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0" u="sng" dirty="0">
                <a:effectLst/>
                <a:latin typeface="Söhne"/>
              </a:rPr>
              <a:t>Future work</a:t>
            </a:r>
          </a:p>
          <a:p>
            <a:endParaRPr lang="en-US" sz="2800" b="1" i="0" u="sng" dirty="0">
              <a:effectLst/>
              <a:latin typeface="Söhne"/>
            </a:endParaRPr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en-US" i="0" dirty="0">
                <a:effectLst/>
                <a:latin typeface="Söhne"/>
              </a:rPr>
              <a:t>Optimize for high transaction volumes to improve scalability and performance.</a:t>
            </a:r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en-US" i="0" dirty="0">
                <a:effectLst/>
                <a:latin typeface="Söhne"/>
              </a:rPr>
              <a:t>Implement advanced cryptography against quantum computing threats.</a:t>
            </a:r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en-US" i="0" dirty="0">
                <a:effectLst/>
                <a:latin typeface="Söhne"/>
              </a:rPr>
              <a:t>Expand research to include non-EVM blockchain platforms for broader applicability.</a:t>
            </a:r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en-US" i="0" dirty="0">
                <a:effectLst/>
                <a:latin typeface="Söhne"/>
              </a:rPr>
              <a:t>Further simplify the user interface for wider accessibility.</a:t>
            </a:r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en-US" i="0" dirty="0">
                <a:effectLst/>
                <a:latin typeface="Söhne"/>
              </a:rPr>
              <a:t>Continuously update the system to counter new cybersecurity threats.</a:t>
            </a:r>
          </a:p>
          <a:p>
            <a:pPr algn="l">
              <a:lnSpc>
                <a:spcPct val="200000"/>
              </a:lnSpc>
              <a:buFont typeface="+mj-lt"/>
              <a:buAutoNum type="arabicPeriod"/>
            </a:pPr>
            <a:r>
              <a:rPr lang="en-US" i="0" dirty="0">
                <a:effectLst/>
                <a:latin typeface="Söhne"/>
              </a:rPr>
              <a:t>Develop strategies for enhancing user trust and adoption, including user testing and feedback integration.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7194310-4A35-C83F-1C3D-159E12CC02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943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21"/>
    </mc:Choice>
    <mc:Fallback>
      <p:transition spd="slow" advTm="26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3C5E5-AF65-08ED-E556-59F0993EF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7659" y="2408529"/>
            <a:ext cx="2996682" cy="1325563"/>
          </a:xfrm>
        </p:spPr>
        <p:txBody>
          <a:bodyPr/>
          <a:lstStyle/>
          <a:p>
            <a:r>
              <a:rPr lang="en-US" b="1" dirty="0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C48562-6E50-1288-7B8C-CA60A1338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16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752BA71-19E6-CC56-49D6-369FFD8033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263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30"/>
    </mc:Choice>
    <mc:Fallback>
      <p:transition spd="slow" advTm="8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13B829-1DF1-FF13-69AD-22165044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696EA3-DA35-1324-55EA-476BB74B3831}"/>
              </a:ext>
            </a:extLst>
          </p:cNvPr>
          <p:cNvSpPr txBox="1"/>
          <p:nvPr/>
        </p:nvSpPr>
        <p:spPr>
          <a:xfrm>
            <a:off x="3741575" y="1119673"/>
            <a:ext cx="530911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/>
              <a:t>Outline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Background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Related 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Methodology work diagram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Detailed proposed methodology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Innovation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Results and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Limitation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Future work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AC361FF-F5F5-45F6-5A16-210DF17CB0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24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76"/>
    </mc:Choice>
    <mc:Fallback>
      <p:transition spd="slow" advTm="15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FAE6D4-9302-F6E8-A944-8C8B9A181D0F}"/>
              </a:ext>
            </a:extLst>
          </p:cNvPr>
          <p:cNvSpPr txBox="1"/>
          <p:nvPr/>
        </p:nvSpPr>
        <p:spPr>
          <a:xfrm>
            <a:off x="821095" y="1030374"/>
            <a:ext cx="1012371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Background:</a:t>
            </a:r>
            <a:br>
              <a:rPr lang="en-US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 todays era of technological advancement managing numerous online identities requires robust password management is hard.</a:t>
            </a:r>
            <a:br>
              <a:rPr lang="en-US" b="0" i="0" dirty="0">
                <a:solidFill>
                  <a:srgbClr val="374151"/>
                </a:solidFill>
                <a:effectLst/>
                <a:latin typeface="Söhne"/>
              </a:rPr>
            </a:br>
            <a:br>
              <a:rPr lang="en-US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-US" b="1" dirty="0">
                <a:solidFill>
                  <a:srgbClr val="374151"/>
                </a:solidFill>
                <a:latin typeface="Söhne"/>
              </a:rPr>
              <a:t>Thus we use:</a:t>
            </a:r>
            <a:br>
              <a:rPr lang="en-US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Traditional centralized password managers are vulnerable to cyber attacks due to a single failure point</a:t>
            </a:r>
            <a:br>
              <a:rPr lang="en-US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On the other hand, blockchain-based alternatives struggle with gas costs and scalability. </a:t>
            </a:r>
          </a:p>
          <a:p>
            <a:br>
              <a:rPr lang="en-US" dirty="0">
                <a:solidFill>
                  <a:srgbClr val="374151"/>
                </a:solidFill>
                <a:latin typeface="Söhne"/>
              </a:rPr>
            </a:b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This paper:</a:t>
            </a:r>
            <a:endParaRPr lang="en-US" b="1" dirty="0">
              <a:solidFill>
                <a:srgbClr val="374151"/>
              </a:solidFill>
              <a:latin typeface="Söhne"/>
            </a:endParaRPr>
          </a:p>
          <a:p>
            <a:r>
              <a:rPr lang="en-US" dirty="0">
                <a:solidFill>
                  <a:srgbClr val="374151"/>
                </a:solidFill>
                <a:latin typeface="Söhne"/>
              </a:rPr>
              <a:t>I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ntroduces a novel, gasless on-chain password manager with an efficient recovery mechanism to address these challenges, particularly the gas fees issue in blockchain solutions.</a:t>
            </a:r>
          </a:p>
          <a:p>
            <a:br>
              <a:rPr lang="en-US" dirty="0"/>
            </a:b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It enhances existing research by:</a:t>
            </a:r>
            <a:br>
              <a:rPr lang="en-US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Its effectiveness is demonstrated through a comparative analysis on various EVM-compatible platforms, highlighting its performance and security. 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A6BBB6-78D0-AC95-24F1-31CEFDC4F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3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255476D-4669-5DC1-24C4-79306B6B9A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91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59"/>
    </mc:Choice>
    <mc:Fallback>
      <p:transition spd="slow" advTm="44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372D1A-0C31-0DA8-DA67-0554ACBE2D1A}"/>
              </a:ext>
            </a:extLst>
          </p:cNvPr>
          <p:cNvSpPr txBox="1"/>
          <p:nvPr/>
        </p:nvSpPr>
        <p:spPr>
          <a:xfrm>
            <a:off x="1436915" y="755779"/>
            <a:ext cx="6624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Introduction: Defining the 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CAFB02-1870-9BD7-3D44-A0F33CA50E0D}"/>
              </a:ext>
            </a:extLst>
          </p:cNvPr>
          <p:cNvSpPr txBox="1"/>
          <p:nvPr/>
        </p:nvSpPr>
        <p:spPr>
          <a:xfrm>
            <a:off x="1436915" y="1509728"/>
            <a:ext cx="9311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effectLst/>
                <a:latin typeface="Söhne"/>
              </a:rPr>
              <a:t>Password managers are mostly centralized</a:t>
            </a:r>
            <a:br>
              <a:rPr lang="en-US" sz="2000" b="1" i="0" dirty="0">
                <a:effectLst/>
                <a:latin typeface="Söhne"/>
              </a:rPr>
            </a:br>
            <a:r>
              <a:rPr lang="en-US" sz="2000" b="0" i="0" dirty="0">
                <a:effectLst/>
                <a:latin typeface="Söhne"/>
              </a:rPr>
              <a:t>Centralized password managers pose security risks due to a single point of failure, making them vulnerable to cyberattacks and breaches.</a:t>
            </a:r>
            <a:endParaRPr lang="en-US" sz="2000" dirty="0"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Söhne"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Evidently encryption are taken into account</a:t>
            </a:r>
          </a:p>
          <a:p>
            <a:pPr algn="l"/>
            <a:r>
              <a:rPr lang="en-US" sz="2000" b="0" i="0" dirty="0">
                <a:effectLst/>
                <a:latin typeface="Söhne"/>
              </a:rPr>
              <a:t>Despite encryption measures, these systems are susceptible to vulnerabilities like bugs and insider threats.</a:t>
            </a:r>
          </a:p>
          <a:p>
            <a:pPr algn="l"/>
            <a:endParaRPr lang="en-US" sz="2000" dirty="0">
              <a:latin typeface="Söhne"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Further issue</a:t>
            </a:r>
          </a:p>
          <a:p>
            <a:pPr algn="l"/>
            <a:r>
              <a:rPr lang="en-US" sz="2000" b="0" i="0" dirty="0">
                <a:effectLst/>
                <a:latin typeface="Söhne"/>
              </a:rPr>
              <a:t>Users face reliance on service providers for maintenance, raising concerns about accessibility, privacy, and dependency, highlighting the need for secure and decentralized alternatives.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A980F6-2FB5-B1A0-936D-9D8851882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4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A9C2DF8-AA09-4DA1-D950-BC78253CAD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817"/>
    </mc:Choice>
    <mc:Fallback>
      <p:transition spd="slow" advTm="68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F113FC-BFAC-8137-D9F5-AE222AD8AE6F}"/>
              </a:ext>
            </a:extLst>
          </p:cNvPr>
          <p:cNvSpPr txBox="1"/>
          <p:nvPr/>
        </p:nvSpPr>
        <p:spPr>
          <a:xfrm>
            <a:off x="527179" y="302359"/>
            <a:ext cx="11137641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0" u="sng" dirty="0">
                <a:solidFill>
                  <a:srgbClr val="374151"/>
                </a:solidFill>
                <a:effectLst/>
                <a:latin typeface="Söhne"/>
              </a:rPr>
              <a:t>RELATED WORKS</a:t>
            </a:r>
          </a:p>
          <a:p>
            <a:pPr algn="l"/>
            <a:endParaRPr lang="en-US" b="1" dirty="0">
              <a:solidFill>
                <a:srgbClr val="374151"/>
              </a:solidFill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Open-Source Centralized Password Managers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C. </a:t>
            </a:r>
            <a:r>
              <a:rPr lang="en-US" b="1" i="0" dirty="0" err="1">
                <a:solidFill>
                  <a:srgbClr val="374151"/>
                </a:solidFill>
                <a:effectLst/>
                <a:latin typeface="Söhne"/>
              </a:rPr>
              <a:t>Luevanos</a:t>
            </a: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 et al.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Analyzed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Passbolt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, Padlock,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Encryptr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, focusing on features, encryption methods, and vulnerabilities. They compared open-sourced and closed-sourced managers and proposed guidelines for a robust, secure password manager.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Blockchain-Powered Password Managers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N Jain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Proposed a blockchain-based password manager using AES-256-CBC encryption and proof of work for transactions.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D. </a:t>
            </a:r>
            <a:r>
              <a:rPr lang="en-US" b="1" i="0" dirty="0" err="1">
                <a:solidFill>
                  <a:srgbClr val="374151"/>
                </a:solidFill>
                <a:effectLst/>
                <a:latin typeface="Söhne"/>
              </a:rPr>
              <a:t>Tse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Discussed a password-keeping system using blockchain with AES-128 symmetric and asymmetric encryption, emphasizing security and trustworthiness.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Decentralized Identity Management and Access Control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C. -H. Liao et al.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Introduced BIMAC, a banking ecosystem-specific decentralized framework using smart contracts and stateless authentication.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A. </a:t>
            </a:r>
            <a:r>
              <a:rPr lang="en-US" b="1" i="0" dirty="0" err="1">
                <a:solidFill>
                  <a:srgbClr val="374151"/>
                </a:solidFill>
                <a:effectLst/>
                <a:latin typeface="Söhne"/>
              </a:rPr>
              <a:t>Catalfamo</a:t>
            </a: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 et al.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Proposed the MBB-OTP protocol, combining microservices architecture and blockchain for generating and delivering OTPs.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Blockchain for Password Monitoring and Validation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A. Debbie et al.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Patented a system for monitoring and validating passwords across domains using blockchain to store and compare password hash values.</a:t>
            </a:r>
            <a:endParaRPr lang="en-US" dirty="0">
              <a:solidFill>
                <a:srgbClr val="374151"/>
              </a:solidFill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Blockchain in Identity and Access Management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I. A. Mohammed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Focused on Ethereum for identity and access management, utilizing hashing, proof-of-work, and smart contracts.</a:t>
            </a:r>
          </a:p>
          <a:p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837496-04CB-1931-19A6-7AB47836E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5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9138DAE-4C6E-99AF-4819-8D22D87981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404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325"/>
    </mc:Choice>
    <mc:Fallback>
      <p:transition spd="slow" advTm="1543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122577-DCF4-A03A-3D58-A51EACB19D0D}"/>
              </a:ext>
            </a:extLst>
          </p:cNvPr>
          <p:cNvSpPr txBox="1"/>
          <p:nvPr/>
        </p:nvSpPr>
        <p:spPr>
          <a:xfrm>
            <a:off x="1237084" y="903814"/>
            <a:ext cx="6097554" cy="5386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Architecture Design </a:t>
            </a:r>
            <a:br>
              <a:rPr lang="en-US" b="0" i="0" dirty="0">
                <a:solidFill>
                  <a:srgbClr val="0F0F0F"/>
                </a:solidFill>
                <a:effectLst/>
                <a:latin typeface="Söhne"/>
              </a:rPr>
            </a:br>
            <a:r>
              <a:rPr lang="en-US" sz="1100" b="0" i="0" dirty="0">
                <a:solidFill>
                  <a:srgbClr val="0F0F0F"/>
                </a:solidFill>
                <a:effectLst/>
                <a:latin typeface="Söhne"/>
              </a:rPr>
              <a:t>Integrating encryption mechanisms, cryptographic key storage protocols, and recovery mechanisms.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B9611E-0202-8CD7-99F6-CE9E8E4D9937}"/>
              </a:ext>
            </a:extLst>
          </p:cNvPr>
          <p:cNvSpPr txBox="1"/>
          <p:nvPr/>
        </p:nvSpPr>
        <p:spPr>
          <a:xfrm>
            <a:off x="1237084" y="1895970"/>
            <a:ext cx="6097554" cy="53860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Incorporated Blockchain Technology</a:t>
            </a:r>
            <a:br>
              <a:rPr lang="en-US" b="0" i="0" dirty="0">
                <a:solidFill>
                  <a:srgbClr val="0F0F0F"/>
                </a:solidFill>
                <a:effectLst/>
                <a:latin typeface="Söhne"/>
              </a:rPr>
            </a:br>
            <a:r>
              <a:rPr lang="en-US" sz="1100" b="0" i="0" dirty="0">
                <a:solidFill>
                  <a:srgbClr val="0F0F0F"/>
                </a:solidFill>
                <a:effectLst/>
                <a:latin typeface="Söhne"/>
              </a:rPr>
              <a:t>smart contracts and blockchain technology for gasless transactions and recovery procedures.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9A5EE-2CBB-84DC-9767-D1A584458247}"/>
              </a:ext>
            </a:extLst>
          </p:cNvPr>
          <p:cNvSpPr txBox="1"/>
          <p:nvPr/>
        </p:nvSpPr>
        <p:spPr>
          <a:xfrm>
            <a:off x="1237084" y="2967555"/>
            <a:ext cx="6097554" cy="53860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Prototype development </a:t>
            </a:r>
            <a:endParaRPr lang="en-US" dirty="0">
              <a:solidFill>
                <a:srgbClr val="0F0F0F"/>
              </a:solidFill>
              <a:latin typeface="Söhne"/>
            </a:endParaRPr>
          </a:p>
          <a:p>
            <a:pPr algn="ctr"/>
            <a:endParaRPr lang="en-US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A9CD6C-17B7-91C4-0C6F-F00C4207164B}"/>
              </a:ext>
            </a:extLst>
          </p:cNvPr>
          <p:cNvSpPr txBox="1"/>
          <p:nvPr/>
        </p:nvSpPr>
        <p:spPr>
          <a:xfrm>
            <a:off x="2841948" y="3807024"/>
            <a:ext cx="2588467" cy="116955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b="1" i="0" dirty="0">
                <a:solidFill>
                  <a:srgbClr val="0F0F0F"/>
                </a:solidFill>
                <a:effectLst/>
                <a:latin typeface="Söhne"/>
              </a:rPr>
              <a:t>1.Backend: Node.js. </a:t>
            </a:r>
          </a:p>
          <a:p>
            <a:r>
              <a:rPr lang="en-US" sz="1400" b="1" i="0" dirty="0">
                <a:solidFill>
                  <a:srgbClr val="0F0F0F"/>
                </a:solidFill>
                <a:effectLst/>
                <a:latin typeface="Söhne"/>
              </a:rPr>
              <a:t>2.Smart Contract Development: Hardhat and Solidity. </a:t>
            </a:r>
          </a:p>
          <a:p>
            <a:r>
              <a:rPr lang="en-US" sz="1400" b="1" i="0" dirty="0">
                <a:solidFill>
                  <a:srgbClr val="0F0F0F"/>
                </a:solidFill>
                <a:effectLst/>
                <a:latin typeface="Söhne"/>
              </a:rPr>
              <a:t>3.Testing: JavaScript libraries like Chai and Mocha.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974A5A-7A7D-93A2-BB48-F59FBDFE726F}"/>
              </a:ext>
            </a:extLst>
          </p:cNvPr>
          <p:cNvSpPr txBox="1"/>
          <p:nvPr/>
        </p:nvSpPr>
        <p:spPr>
          <a:xfrm>
            <a:off x="1237084" y="5277435"/>
            <a:ext cx="2657672" cy="104644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Initial Setup</a:t>
            </a:r>
          </a:p>
          <a:p>
            <a:r>
              <a:rPr lang="en-US" sz="1100" b="0" i="0" dirty="0">
                <a:solidFill>
                  <a:srgbClr val="0F0F0F"/>
                </a:solidFill>
                <a:effectLst/>
                <a:latin typeface="Söhne"/>
              </a:rPr>
              <a:t>Setting up a Node.js project. </a:t>
            </a:r>
          </a:p>
          <a:p>
            <a:r>
              <a:rPr lang="en-US" sz="1100" b="0" i="0" dirty="0">
                <a:solidFill>
                  <a:srgbClr val="0F0F0F"/>
                </a:solidFill>
                <a:effectLst/>
                <a:latin typeface="Söhne"/>
              </a:rPr>
              <a:t>Creating a smart contract development environment using Hardhat</a:t>
            </a:r>
          </a:p>
          <a:p>
            <a:endParaRPr lang="en-US" sz="11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D088C6-F348-5D41-1718-EF1C5256B872}"/>
              </a:ext>
            </a:extLst>
          </p:cNvPr>
          <p:cNvSpPr txBox="1"/>
          <p:nvPr/>
        </p:nvSpPr>
        <p:spPr>
          <a:xfrm>
            <a:off x="4301413" y="5277435"/>
            <a:ext cx="3033225" cy="104644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rgbClr val="0F0F0F"/>
                </a:solidFill>
                <a:effectLst/>
                <a:latin typeface="Söhne"/>
              </a:rPr>
              <a:t>Smart Contract Development </a:t>
            </a:r>
            <a:r>
              <a:rPr lang="en-US" sz="1100" b="0" i="0" dirty="0">
                <a:solidFill>
                  <a:srgbClr val="0F0F0F"/>
                </a:solidFill>
                <a:effectLst/>
                <a:latin typeface="Söhne"/>
              </a:rPr>
              <a:t>Developing and compiling the smart contract using Solidity. Deploying the contract using Hardhat.</a:t>
            </a:r>
            <a:br>
              <a:rPr lang="en-US" dirty="0"/>
            </a:br>
            <a:endParaRPr lang="en-US" sz="11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4C332A-4506-37E2-3151-FC7DB7B11481}"/>
              </a:ext>
            </a:extLst>
          </p:cNvPr>
          <p:cNvCxnSpPr>
            <a:stCxn id="3" idx="2"/>
            <a:endCxn id="4" idx="0"/>
          </p:cNvCxnSpPr>
          <p:nvPr/>
        </p:nvCxnSpPr>
        <p:spPr>
          <a:xfrm>
            <a:off x="4285861" y="1442423"/>
            <a:ext cx="0" cy="4535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18744F-67C1-B29A-2AC1-AB2CAD103E81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4285861" y="2434579"/>
            <a:ext cx="0" cy="5329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E79C80-A68B-E0AC-59DD-84D38F0D933C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4279636" y="3506164"/>
            <a:ext cx="6225" cy="3008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37FAA611-C36F-8B67-55D1-1F8F655AFE7D}"/>
              </a:ext>
            </a:extLst>
          </p:cNvPr>
          <p:cNvCxnSpPr>
            <a:stCxn id="6" idx="2"/>
            <a:endCxn id="7" idx="0"/>
          </p:cNvCxnSpPr>
          <p:nvPr/>
        </p:nvCxnSpPr>
        <p:spPr>
          <a:xfrm rot="5400000">
            <a:off x="3200621" y="4341874"/>
            <a:ext cx="300860" cy="157026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732D94F5-80BA-635A-968E-3020B8FD5F22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4826674" y="4286083"/>
            <a:ext cx="300860" cy="1681844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114A3F2-FA62-E460-DFF3-E30A977C14A5}"/>
              </a:ext>
            </a:extLst>
          </p:cNvPr>
          <p:cNvSpPr txBox="1"/>
          <p:nvPr/>
        </p:nvSpPr>
        <p:spPr>
          <a:xfrm>
            <a:off x="8195389" y="3780234"/>
            <a:ext cx="3331029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Research and Requirement Analysis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3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This included a focus on different cryptographic algorithms, key management approaches, account recovery methods, grassless transaction mechanisms, nuances of implementation on various EVM-based platforms, and design considerations for smart contracts and web2 components. </a:t>
            </a:r>
            <a:endParaRPr lang="en-US" sz="1300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B47CB8-9872-C743-3DE4-B1D349964E48}"/>
              </a:ext>
            </a:extLst>
          </p:cNvPr>
          <p:cNvSpPr txBox="1"/>
          <p:nvPr/>
        </p:nvSpPr>
        <p:spPr>
          <a:xfrm>
            <a:off x="3200400" y="233622"/>
            <a:ext cx="276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METHODOLOGY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E91821-ACE0-2A9E-B1F9-9733A988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6</a:t>
            </a:fld>
            <a:endParaRPr lang="en-US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A09C4A95-41A2-A36C-9AF9-C089BDABF3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412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530"/>
    </mc:Choice>
    <mc:Fallback>
      <p:transition spd="slow" advTm="81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A8EC38-66D8-81AB-6BFA-0EF41A94D8DF}"/>
              </a:ext>
            </a:extLst>
          </p:cNvPr>
          <p:cNvSpPr txBox="1"/>
          <p:nvPr/>
        </p:nvSpPr>
        <p:spPr>
          <a:xfrm>
            <a:off x="1237084" y="1209558"/>
            <a:ext cx="6097554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Testing and Deployment</a:t>
            </a:r>
          </a:p>
          <a:p>
            <a:pPr algn="ctr"/>
            <a:endParaRPr lang="en-US" b="0" i="0" dirty="0">
              <a:solidFill>
                <a:srgbClr val="0F0F0F"/>
              </a:solidFill>
              <a:effectLst/>
              <a:latin typeface="Söhne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Writing test scripts in JavaScript to verify contract behavior.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Custom deployment scripts in JavaScript.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Deploying contracts on 12 different Ethereum Virtual Machine (EVM) compatible blockchains</a:t>
            </a:r>
          </a:p>
          <a:p>
            <a:endParaRPr lang="en-US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9A4D40-F8B2-6BD4-3B78-9B112CFF0012}"/>
              </a:ext>
            </a:extLst>
          </p:cNvPr>
          <p:cNvSpPr txBox="1"/>
          <p:nvPr/>
        </p:nvSpPr>
        <p:spPr>
          <a:xfrm>
            <a:off x="1237084" y="3209975"/>
            <a:ext cx="6097554" cy="129266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Cryptographic Implementations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Implementing two different cryptographic algorithms in the backend.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Writing scripts to compare their performance.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Simulating key exchange, encryption, and decryption flows in JavaScript.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Exploring two encryption algorithms: AES 256 (symmetric) and Falcon (asymmetric) </a:t>
            </a:r>
            <a:br>
              <a:rPr lang="en-US" sz="1200" dirty="0"/>
            </a:br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8B6375-7205-3308-AA24-F7B7A000CE42}"/>
              </a:ext>
            </a:extLst>
          </p:cNvPr>
          <p:cNvSpPr txBox="1"/>
          <p:nvPr/>
        </p:nvSpPr>
        <p:spPr>
          <a:xfrm>
            <a:off x="1237084" y="5120384"/>
            <a:ext cx="6097554" cy="11079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Performance Testing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Testing the performance and gas cost of five smart contract functions:</a:t>
            </a:r>
          </a:p>
          <a:p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     </a:t>
            </a:r>
            <a:r>
              <a:rPr lang="en-US" sz="1200" b="0" i="0" dirty="0" err="1">
                <a:solidFill>
                  <a:srgbClr val="0F0F0F"/>
                </a:solidFill>
                <a:effectLst/>
                <a:latin typeface="Söhne"/>
              </a:rPr>
              <a:t>registerFunction</a:t>
            </a: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, </a:t>
            </a:r>
            <a:r>
              <a:rPr lang="en-US" sz="1200" b="0" i="0" dirty="0" err="1">
                <a:solidFill>
                  <a:srgbClr val="0F0F0F"/>
                </a:solidFill>
                <a:effectLst/>
                <a:latin typeface="Söhne"/>
              </a:rPr>
              <a:t>registerPlatform</a:t>
            </a: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, </a:t>
            </a:r>
            <a:r>
              <a:rPr lang="en-US" sz="1200" b="0" i="0" dirty="0" err="1">
                <a:solidFill>
                  <a:srgbClr val="0F0F0F"/>
                </a:solidFill>
                <a:effectLst/>
                <a:latin typeface="Söhne"/>
              </a:rPr>
              <a:t>storePassword</a:t>
            </a: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, </a:t>
            </a:r>
            <a:r>
              <a:rPr lang="en-US" sz="1200" b="0" i="0" dirty="0" err="1">
                <a:solidFill>
                  <a:srgbClr val="0F0F0F"/>
                </a:solidFill>
                <a:effectLst/>
                <a:latin typeface="Söhne"/>
              </a:rPr>
              <a:t>getPassword</a:t>
            </a: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, </a:t>
            </a:r>
            <a:r>
              <a:rPr lang="en-US" sz="1200" b="0" i="0" dirty="0" err="1">
                <a:solidFill>
                  <a:srgbClr val="0F0F0F"/>
                </a:solidFill>
                <a:effectLst/>
                <a:latin typeface="Söhne"/>
              </a:rPr>
              <a:t>freezeAccount</a:t>
            </a: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 Utilizing the Ethers library for off-chain signature simulations</a:t>
            </a:r>
          </a:p>
          <a:p>
            <a:endParaRPr lang="en-US" sz="12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D47E7AA-744D-FE73-F8CC-E3C8B0A474C4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4285861" y="2594553"/>
            <a:ext cx="0" cy="6154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B395B7-B506-D7A9-507D-73EDC8C34C5A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4285861" y="4502637"/>
            <a:ext cx="0" cy="6177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288A2C2-F7AF-F964-9B28-349EA9ABE39D}"/>
              </a:ext>
            </a:extLst>
          </p:cNvPr>
          <p:cNvSpPr txBox="1"/>
          <p:nvPr/>
        </p:nvSpPr>
        <p:spPr>
          <a:xfrm>
            <a:off x="2845835" y="378561"/>
            <a:ext cx="3797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METHODOLOGY (continued…)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CF9BBD-1CBF-BBA7-DF10-EEC7819D7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7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26F3233-9790-2658-680D-DCF38A1522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64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90"/>
    </mc:Choice>
    <mc:Fallback>
      <p:transition spd="slow" advTm="51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EBE0863-3930-2AC9-31F2-6C26C25D50A4}"/>
              </a:ext>
            </a:extLst>
          </p:cNvPr>
          <p:cNvSpPr txBox="1"/>
          <p:nvPr/>
        </p:nvSpPr>
        <p:spPr>
          <a:xfrm>
            <a:off x="279918" y="525692"/>
            <a:ext cx="11793894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effectLst/>
                <a:latin typeface="Söhne"/>
              </a:rPr>
              <a:t>PROPOSED METHODOLOGY</a:t>
            </a:r>
            <a:br>
              <a:rPr lang="en-US" b="1" i="0" dirty="0">
                <a:effectLst/>
                <a:latin typeface="Söhne"/>
              </a:rPr>
            </a:br>
            <a:r>
              <a:rPr lang="en-US" b="1" i="0" dirty="0">
                <a:effectLst/>
                <a:latin typeface="Söhne"/>
              </a:rPr>
              <a:t>System Components Overview:</a:t>
            </a:r>
          </a:p>
          <a:p>
            <a:pPr algn="l"/>
            <a:r>
              <a:rPr lang="en-US" b="1" i="0" dirty="0">
                <a:effectLst/>
                <a:latin typeface="Söhne"/>
              </a:rPr>
              <a:t>Client</a:t>
            </a:r>
            <a:endParaRPr lang="en-US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User's device acting as the gateway to the gasless password manager system.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Next JS, HTML, and CSS stack used for the frontend application.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Manages symmetric and asymmetric key pairs for password encryption.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Handles asymmetric key pairs for ring signatures and blockchain address key pairs.</a:t>
            </a:r>
          </a:p>
          <a:p>
            <a:pPr algn="l"/>
            <a:r>
              <a:rPr lang="en-US" b="1" i="0" dirty="0">
                <a:effectLst/>
                <a:latin typeface="Söhne"/>
              </a:rPr>
              <a:t>Web2 Backend Server </a:t>
            </a:r>
            <a:r>
              <a:rPr lang="en-US" b="0" i="0" dirty="0">
                <a:effectLst/>
                <a:latin typeface="Söhne"/>
              </a:rPr>
              <a:t>Manages backend operations, including key pair storage for admin blockchain address.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Provides RESTful APIs for secure communication between frontend and blockchain.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Offers APIs for smart contract interactions, initiating actions on behalf of users.</a:t>
            </a:r>
          </a:p>
          <a:p>
            <a:pPr algn="l"/>
            <a:r>
              <a:rPr lang="en-US" b="1" i="0" dirty="0">
                <a:effectLst/>
                <a:latin typeface="Söhne"/>
              </a:rPr>
              <a:t>Blockchain </a:t>
            </a:r>
            <a:r>
              <a:rPr lang="en-US" b="0" i="0" dirty="0">
                <a:effectLst/>
                <a:latin typeface="Söhne"/>
              </a:rPr>
              <a:t>Utilizes blockchain technology for decentralized and secure password management.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Ensures data integrity, security, and transparency through a distributed network.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Protects encrypted password data using a consensus mechanism, eliminating single points of failure.</a:t>
            </a:r>
          </a:p>
          <a:p>
            <a:pPr algn="l"/>
            <a:r>
              <a:rPr lang="en-US" b="1" i="0" dirty="0">
                <a:effectLst/>
                <a:latin typeface="Söhne"/>
              </a:rPr>
              <a:t>Smart Contract </a:t>
            </a:r>
            <a:endParaRPr lang="en-US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Controls interactions with the blockchain.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Created using Solidity, performs predefined functions like storing encrypted passwords.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Enables gasless transactions and establishes guidelines for user authentication and access control.</a:t>
            </a:r>
          </a:p>
          <a:p>
            <a:pPr algn="l"/>
            <a:r>
              <a:rPr lang="en-US" b="1" i="0" dirty="0">
                <a:effectLst/>
                <a:latin typeface="Söhne"/>
              </a:rPr>
              <a:t>Decentralized Oracle </a:t>
            </a:r>
            <a:endParaRPr lang="en-US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Connects blockchain with off-chain world, generating secure and transparent random numbers.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Utilizes decentralized oracle networks like </a:t>
            </a:r>
            <a:r>
              <a:rPr lang="en-US" b="0" i="0" dirty="0" err="1">
                <a:effectLst/>
                <a:latin typeface="Söhne"/>
              </a:rPr>
              <a:t>Chainlink</a:t>
            </a:r>
            <a:r>
              <a:rPr lang="en-US" b="0" i="0" dirty="0">
                <a:effectLst/>
                <a:latin typeface="Söhne"/>
              </a:rPr>
              <a:t> for reliable data collection.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Ensures randomness and reliability through multiple independent data sources and consensus mechanisms.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7C167-BFC9-5C30-8A09-3B65508D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8</a:t>
            </a:fld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09DCF0F-984E-DFAD-7400-AE89C8FD7C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848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052"/>
    </mc:Choice>
    <mc:Fallback>
      <p:transition spd="slow" advTm="114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B4F2C0-BBCE-F84A-1EEC-1244D167537B}"/>
              </a:ext>
            </a:extLst>
          </p:cNvPr>
          <p:cNvSpPr txBox="1"/>
          <p:nvPr/>
        </p:nvSpPr>
        <p:spPr>
          <a:xfrm>
            <a:off x="503852" y="843677"/>
            <a:ext cx="11327363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i="0" dirty="0">
                <a:effectLst/>
                <a:latin typeface="Söhne"/>
              </a:rPr>
              <a:t>Core Functionalities</a:t>
            </a:r>
          </a:p>
          <a:p>
            <a:pPr algn="l"/>
            <a:r>
              <a:rPr lang="en-US" b="1" i="0" dirty="0">
                <a:effectLst/>
                <a:latin typeface="Söhne"/>
              </a:rPr>
              <a:t>Store Encrypted Password</a:t>
            </a:r>
            <a:endParaRPr lang="en-US" b="0" i="0" dirty="0">
              <a:effectLst/>
              <a:latin typeface="Söhne"/>
            </a:endParaRPr>
          </a:p>
          <a:p>
            <a:pPr lvl="1" algn="l"/>
            <a:r>
              <a:rPr lang="en-US" b="1" i="0" dirty="0">
                <a:effectLst/>
                <a:latin typeface="Söhne"/>
              </a:rPr>
              <a:t>Register User</a:t>
            </a:r>
            <a:endParaRPr lang="en-US" b="0" i="0" dirty="0">
              <a:effectLst/>
              <a:latin typeface="Söhne"/>
            </a:endParaRP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Client application installed, sets up key managers, and creates key pairs.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Registers user on the backend through REST API call with blockchain address.</a:t>
            </a:r>
          </a:p>
          <a:p>
            <a:pPr lvl="1" algn="l"/>
            <a:r>
              <a:rPr lang="en-US" b="1" i="0" dirty="0">
                <a:effectLst/>
                <a:latin typeface="Söhne"/>
              </a:rPr>
              <a:t>Register Platform</a:t>
            </a:r>
            <a:endParaRPr lang="en-US" b="0" i="0" dirty="0">
              <a:effectLst/>
              <a:latin typeface="Söhne"/>
            </a:endParaRP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Client calls REST API with user blockchain address and platform name.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Platform is registered on the smart contract through API call.</a:t>
            </a:r>
          </a:p>
          <a:p>
            <a:pPr lvl="1" algn="l"/>
            <a:r>
              <a:rPr lang="en-US" b="1" i="0" dirty="0">
                <a:effectLst/>
                <a:latin typeface="Söhne"/>
              </a:rPr>
              <a:t>Gasless Password Management Implementation</a:t>
            </a:r>
            <a:endParaRPr lang="en-US" b="0" i="0" dirty="0">
              <a:effectLst/>
              <a:latin typeface="Söhne"/>
            </a:endParaRP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Secure transmission of user's public key.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Random number generation from decentralized Oracle.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Encryption of random number using Elliptic Curve Cryptography (ECC).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Transmission and decryption by the user.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Off-chain signature creation ('v', 'r', and 's').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Secure password saving with off-chain signature.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Smart contract validation and password saving.</a:t>
            </a:r>
          </a:p>
          <a:p>
            <a:pPr algn="l"/>
            <a:r>
              <a:rPr lang="en-US" b="1" dirty="0">
                <a:latin typeface="Söhne"/>
              </a:rPr>
              <a:t>       </a:t>
            </a:r>
            <a:r>
              <a:rPr lang="en-US" b="1" i="0" dirty="0">
                <a:effectLst/>
                <a:latin typeface="Söhne"/>
              </a:rPr>
              <a:t>Freeze Account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lack-Lato"/>
              </a:rPr>
              <a:t>user's private key was compromised and user wants to change the key</a:t>
            </a:r>
            <a:endParaRPr lang="en-US" i="0" dirty="0">
              <a:effectLst/>
              <a:latin typeface="Söhne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EF1E4-B982-79EE-93B5-AFD0768C4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45A14-984F-42AC-8003-2F005294D080}" type="slidenum">
              <a:rPr lang="en-US" smtClean="0"/>
              <a:t>9</a:t>
            </a:fld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ADC7C76-570C-7CC8-90EC-E78E7952B7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30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057"/>
    </mc:Choice>
    <mc:Fallback>
      <p:transition spd="slow" advTm="67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826</TotalTime>
  <Words>1497</Words>
  <Application>Microsoft Office PowerPoint</Application>
  <PresentationFormat>Widescreen</PresentationFormat>
  <Paragraphs>188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Roboto</vt:lpstr>
      <vt:lpstr>Slack-Lato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saniaazhmee@outlook.com</dc:creator>
  <cp:lastModifiedBy>saniaazhmee@outlook.com</cp:lastModifiedBy>
  <cp:revision>9</cp:revision>
  <dcterms:created xsi:type="dcterms:W3CDTF">2023-12-09T19:14:15Z</dcterms:created>
  <dcterms:modified xsi:type="dcterms:W3CDTF">2023-12-16T15:56:05Z</dcterms:modified>
</cp:coreProperties>
</file>

<file path=docProps/thumbnail.jpeg>
</file>